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8" r:id="rId1"/>
  </p:sldMasterIdLst>
  <p:notesMasterIdLst>
    <p:notesMasterId r:id="rId16"/>
  </p:notesMasterIdLst>
  <p:sldIdLst>
    <p:sldId id="256" r:id="rId2"/>
    <p:sldId id="261" r:id="rId3"/>
    <p:sldId id="268" r:id="rId4"/>
    <p:sldId id="271" r:id="rId5"/>
    <p:sldId id="262" r:id="rId6"/>
    <p:sldId id="259" r:id="rId7"/>
    <p:sldId id="265" r:id="rId8"/>
    <p:sldId id="266" r:id="rId9"/>
    <p:sldId id="269" r:id="rId10"/>
    <p:sldId id="267" r:id="rId11"/>
    <p:sldId id="263" r:id="rId12"/>
    <p:sldId id="264" r:id="rId13"/>
    <p:sldId id="270" r:id="rId14"/>
    <p:sldId id="272" r:id="rId15"/>
  </p:sldIdLst>
  <p:sldSz cx="9906000" cy="6858000" type="A4"/>
  <p:notesSz cx="6858000" cy="10059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-2976" y="402"/>
      </p:cViewPr>
      <p:guideLst>
        <p:guide orient="horz" pos="316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63246-94A5-4C55-8F95-817FDC8B6BEE}" type="datetimeFigureOut">
              <a:rPr lang="en-US" smtClean="0"/>
              <a:t>01-Jul-13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54063"/>
            <a:ext cx="54483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494"/>
            <a:ext cx="5486400" cy="45269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250C-2866-4F8D-88B5-E8A75A2D6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6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Прежде всего хочу отметить, что речь пойдет не о привычных способах измерения эффективности инвестиционных проектов, а о  способах представления их лицам, принимающим решения.</a:t>
            </a:r>
          </a:p>
          <a:p>
            <a:endParaRPr lang="ru-RU" sz="1400" dirty="0"/>
          </a:p>
          <a:p>
            <a:r>
              <a:rPr lang="ru-RU" sz="1400" dirty="0" smtClean="0"/>
              <a:t>В бытность организатором и координатором Комитета по инвестициям ТНК-ВР мне приходилось быть фильтром по прохождению, в том числе, и  подобных проектов на самый высокий уровень.</a:t>
            </a:r>
          </a:p>
          <a:p>
            <a:endParaRPr lang="ru-RU" sz="1400" dirty="0"/>
          </a:p>
          <a:p>
            <a:r>
              <a:rPr lang="ru-RU" sz="1400" dirty="0" smtClean="0"/>
              <a:t>Фильтром в хорошем смысле этого слова, так как, если я видел у проекта перспективу, то я подсказывал руководителям проекта способы убедительно довести их содержание до </a:t>
            </a:r>
            <a:r>
              <a:rPr lang="ru-RU" sz="1400" dirty="0" err="1" smtClean="0"/>
              <a:t>десижен</a:t>
            </a:r>
            <a:r>
              <a:rPr lang="ru-RU" sz="1400" dirty="0" smtClean="0"/>
              <a:t> </a:t>
            </a:r>
            <a:r>
              <a:rPr lang="ru-RU" sz="1400" dirty="0" err="1" smtClean="0"/>
              <a:t>мейкеров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 smtClean="0"/>
              <a:t>В противном случае я старался подсказать  направление, в котором имеет смысл проект доработать и оценить, чтобы убедиться в его потенциале или отказаться от его реализации.</a:t>
            </a:r>
          </a:p>
          <a:p>
            <a:endParaRPr lang="ru-RU" sz="1400" dirty="0" smtClean="0"/>
          </a:p>
          <a:p>
            <a:r>
              <a:rPr lang="ru-RU" sz="1400" dirty="0" smtClean="0"/>
              <a:t>В силу ограничений по времени я остановлюсь лишь на основных моментах вопроса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04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Напоследок совет о том, с чего стоит начать защиту инвестиционного проекта в области информационных технологий, чтобы, возможно, избежать всех остальных вопросов.</a:t>
            </a:r>
          </a:p>
          <a:p>
            <a:endParaRPr lang="ru-RU" dirty="0"/>
          </a:p>
          <a:p>
            <a:r>
              <a:rPr lang="ru-RU" dirty="0" smtClean="0"/>
              <a:t>Я не буду останавливаться на содержании приложений (надеюсь, они есть в раздаче), но буду рад ответить на ваши вопросы и помочь в решении конкретных проблем.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Пролистать до конца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20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6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В очень тезисном изложения я попытаюсь затронуть вопросы, показанные на экране.</a:t>
            </a:r>
          </a:p>
          <a:p>
            <a:endParaRPr lang="ru-RU" sz="1400" dirty="0"/>
          </a:p>
          <a:p>
            <a:r>
              <a:rPr lang="ru-RU" sz="1400" dirty="0" smtClean="0"/>
              <a:t>Так как у меня всего двадцать минут, а говорить на эту тему я могу минимум часа два, то добро пожаловать на сайт </a:t>
            </a:r>
            <a:r>
              <a:rPr lang="en-US" sz="1400" dirty="0" smtClean="0"/>
              <a:t>zubarev.ru</a:t>
            </a:r>
            <a:r>
              <a:rPr lang="ru-RU" sz="1400" dirty="0" smtClean="0"/>
              <a:t>, где будет выложена статья на эту же тему (я не стал этого делать до проведения данной конференции, так как у ее организаторов «право первой ночи»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9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Из моего опыта, при разговоре об инвестициях в информационные технологии очень часто путаются разные понятия: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Капиталовложения непрофильных компаний в совершенствование процессов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Вложения профильных компаний в разработку продуктов и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И игра на бирже с акциями компаний, специализирующихся в области информационных технологий</a:t>
            </a:r>
          </a:p>
          <a:p>
            <a:pPr marL="171450" indent="-171450">
              <a:buFontTx/>
              <a:buChar char="-"/>
            </a:pPr>
            <a:endParaRPr lang="ru-RU" sz="1400" dirty="0"/>
          </a:p>
          <a:p>
            <a:r>
              <a:rPr lang="ru-RU" sz="1400" dirty="0" smtClean="0"/>
              <a:t>С вашего позволения, я оставлю два последних варианта за рамками дискуссии и сосредоточусь на первом, то есть на тех инвестициях или капиталовложениях, которые направляются производственными компаниями на приобретение и развитие программных продуктов в целях повышения собственной эффективности.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Я сталкивался с большим количеством обсуждений и вживую, и в интернете, где с пионерским задором отстаивалось мнение о бесполезности попыток оценить потенциальную эффективность проектов внедрения программных продуктов. </a:t>
            </a:r>
          </a:p>
          <a:p>
            <a:endParaRPr lang="ru-RU" sz="1400" dirty="0"/>
          </a:p>
          <a:p>
            <a:r>
              <a:rPr lang="ru-RU" sz="1400" dirty="0" smtClean="0"/>
              <a:t>Более того, зачастую такие попытки считаются банальным распилом.</a:t>
            </a:r>
          </a:p>
          <a:p>
            <a:endParaRPr lang="ru-RU" sz="1400" dirty="0" smtClean="0"/>
          </a:p>
          <a:p>
            <a:r>
              <a:rPr lang="ru-RU" sz="1400" dirty="0" smtClean="0"/>
              <a:t>Стоя на страже денег инвестора, я, тем не менее, оставался на позиции наличия здравого смысла у тех, кто подобные проекты предлагал.</a:t>
            </a:r>
          </a:p>
          <a:p>
            <a:endParaRPr lang="ru-RU" sz="1400" dirty="0"/>
          </a:p>
          <a:p>
            <a:r>
              <a:rPr lang="ru-RU" sz="1400" dirty="0" smtClean="0"/>
              <a:t>Как правило, предложение было вызвано какими-либо проблемами в имеющихся процессах или возможностями по их усовершенствованию, что, в принципе, практически, одно и то же.</a:t>
            </a:r>
          </a:p>
          <a:p>
            <a:endParaRPr lang="ru-RU" sz="1400" dirty="0"/>
          </a:p>
          <a:p>
            <a:r>
              <a:rPr lang="ru-RU" sz="1400" dirty="0" smtClean="0"/>
              <a:t>Камнем преткновения  здесь,  чаще всего, является  сложность внятно объяснить, каким образом внедрение нового продукта или модификация имеющегося повлияет на конечный результат предприятия.</a:t>
            </a:r>
            <a:endParaRPr lang="ru-RU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78494"/>
            <a:ext cx="5486400" cy="4899700"/>
          </a:xfrm>
        </p:spPr>
        <p:txBody>
          <a:bodyPr/>
          <a:lstStyle/>
          <a:p>
            <a:r>
              <a:rPr lang="ru-RU" sz="1400" dirty="0" smtClean="0"/>
              <a:t>Итак, основные вопросы человека или группы людей, которых вы просите расстаться с деньгами хотя бы на время будут: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Сколько я за это должен заплатить?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На что пойдут мои деньги?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И что я с этого буду иметь?</a:t>
            </a:r>
          </a:p>
          <a:p>
            <a:pPr marL="171450" indent="-171450">
              <a:buFontTx/>
              <a:buChar char="-"/>
            </a:pPr>
            <a:endParaRPr lang="ru-RU" sz="1400" dirty="0"/>
          </a:p>
          <a:p>
            <a:r>
              <a:rPr lang="ru-RU" sz="1400" dirty="0" smtClean="0"/>
              <a:t>Если у вас достаточно высокая репутация в глазах человека, принимающего решение, то вы можете обойтись ответом: «Поверь мне, я знаю, что делаю»</a:t>
            </a:r>
          </a:p>
          <a:p>
            <a:pPr marL="171450" indent="-171450">
              <a:buFontTx/>
              <a:buChar char="-"/>
            </a:pPr>
            <a:endParaRPr lang="ru-RU" sz="1400" dirty="0"/>
          </a:p>
          <a:p>
            <a:r>
              <a:rPr lang="ru-RU" sz="1400" dirty="0" smtClean="0"/>
              <a:t>В большинстве случаев придется отвечать достаточно детально на вопросы первого уровня, обозначенные на этом слайде. И отвечать на языке, доступном вопрошающему.</a:t>
            </a:r>
          </a:p>
          <a:p>
            <a:endParaRPr lang="ru-RU" sz="1400" dirty="0"/>
          </a:p>
          <a:p>
            <a:r>
              <a:rPr lang="ru-RU" sz="1400" dirty="0"/>
              <a:t>Очень часто цель </a:t>
            </a:r>
            <a:r>
              <a:rPr lang="ru-RU" sz="1400" dirty="0" smtClean="0"/>
              <a:t>проекта объясняется на недоступном простому смертному языке по двум основным причинам: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Лень – проще скопировать понятную для технического работника документацию, не задумываясь о том, что для людей, принимающих решение это, по меньшей мере, заумь.</a:t>
            </a:r>
          </a:p>
          <a:p>
            <a:pPr marL="171450" indent="-171450">
              <a:buFontTx/>
              <a:buChar char="-"/>
            </a:pPr>
            <a:r>
              <a:rPr lang="ru-RU" sz="1400" dirty="0" smtClean="0"/>
              <a:t>Вторая причина еще проще. В прошлый раз «прокатило»… </a:t>
            </a:r>
          </a:p>
          <a:p>
            <a:pPr marL="171450" indent="-171450">
              <a:buFontTx/>
              <a:buChar char="-"/>
            </a:pPr>
            <a:endParaRPr lang="ru-RU" sz="1400" dirty="0"/>
          </a:p>
          <a:p>
            <a:r>
              <a:rPr lang="ru-RU" sz="1400" dirty="0" smtClean="0"/>
              <a:t>Вот пример достаточно обычного обоснования проекта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7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Мы скопировали технические спецификации программного продукта в надежде на то, что человеку, принимающему решение будет стыдно признать свою некомпетентность и он с умным видом покивает в ответ на весь этот набор слов. </a:t>
            </a:r>
          </a:p>
          <a:p>
            <a:endParaRPr lang="ru-RU" sz="1400" dirty="0"/>
          </a:p>
          <a:p>
            <a:r>
              <a:rPr lang="ru-RU" sz="1400" dirty="0" smtClean="0"/>
              <a:t>Такое действительно может случиться, но лучше заранее рассчитывать на человека, которому сложно «запудрить мозги».</a:t>
            </a:r>
          </a:p>
          <a:p>
            <a:endParaRPr lang="ru-RU" sz="1400" dirty="0"/>
          </a:p>
          <a:p>
            <a:r>
              <a:rPr lang="ru-RU" sz="1400" dirty="0" smtClean="0"/>
              <a:t>Поэтому излагать цель имеет смысл кратко и просто.</a:t>
            </a:r>
          </a:p>
          <a:p>
            <a:endParaRPr lang="ru-RU" sz="1400" dirty="0"/>
          </a:p>
          <a:p>
            <a:r>
              <a:rPr lang="ru-RU" sz="1400" dirty="0" smtClean="0"/>
              <a:t>Я всегда прибегал к сравнению с умным подростком. У него может быть недостаточно знаний о предмете, о котором вы ему говорите, но достаточно разумения, чтобы понять базовые вещи, которые вы хотите до него донести.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Следующие вопросы более детальные (с экрана)</a:t>
            </a:r>
          </a:p>
          <a:p>
            <a:endParaRPr lang="ru-RU" sz="1400" dirty="0" smtClean="0"/>
          </a:p>
          <a:p>
            <a:r>
              <a:rPr lang="ru-RU" sz="1400" dirty="0" smtClean="0"/>
              <a:t>Как правило, они задаются тогда, когда предыдущие ответы не были достаточно убедительными. </a:t>
            </a:r>
          </a:p>
          <a:p>
            <a:endParaRPr lang="ru-RU" sz="1400" dirty="0"/>
          </a:p>
          <a:p>
            <a:r>
              <a:rPr lang="ru-RU" sz="1400" dirty="0" smtClean="0"/>
              <a:t>Но, в принципе, они вполне правомерны в любом случае</a:t>
            </a:r>
          </a:p>
          <a:p>
            <a:endParaRPr lang="ru-RU" sz="1400" dirty="0"/>
          </a:p>
          <a:p>
            <a:r>
              <a:rPr lang="ru-RU" sz="1400" dirty="0" smtClean="0"/>
              <a:t>И отвечать на них имеет смысл не в общем и целом, а в зависимости от того на какой стадии проекта вы находитесь</a:t>
            </a:r>
            <a:endParaRPr lang="ru-RU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7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Эти стадии могут иметь разные названия в различных компаниях. Кроме этого, они могут иметь различную детализацию. </a:t>
            </a:r>
          </a:p>
          <a:p>
            <a:endParaRPr lang="ru-RU" sz="1400" dirty="0"/>
          </a:p>
          <a:p>
            <a:r>
              <a:rPr lang="ru-RU" sz="1400" dirty="0" smtClean="0"/>
              <a:t>Здесь я привел собственную категоризацию, которая вовсе не является каноном. </a:t>
            </a:r>
          </a:p>
          <a:p>
            <a:endParaRPr lang="ru-RU" sz="1400" dirty="0" smtClean="0"/>
          </a:p>
          <a:p>
            <a:r>
              <a:rPr lang="ru-RU" sz="1400" dirty="0" smtClean="0"/>
              <a:t>Стоит лишь понимать, что, чем правее мы находимся на данном пути, тем точнее мы должны понимать объемы предстоящих затрат, и тем больше затрат мы привлекаем.</a:t>
            </a:r>
          </a:p>
          <a:p>
            <a:endParaRPr lang="ru-RU" sz="1400" dirty="0"/>
          </a:p>
          <a:p>
            <a:r>
              <a:rPr lang="ru-RU" sz="1400" dirty="0" smtClean="0"/>
              <a:t>Каждый последующий блок стоит компании значительно больше предыдущего, и, если первые два могут обходиться имеющимися ресурсами, то следующие, скорее всего, потребуют увеличения бюджета, а значит, и принятия полноценного инвестиционного решения.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0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Привлекательность любого инвестиционного проекта связана с повышением стоимости компании по сравнению с ситуацией без инвестиций.</a:t>
            </a:r>
          </a:p>
          <a:p>
            <a:endParaRPr lang="ru-RU" sz="1400" dirty="0" smtClean="0"/>
          </a:p>
          <a:p>
            <a:r>
              <a:rPr lang="ru-RU" sz="1400" dirty="0" smtClean="0"/>
              <a:t>Как правило, в случае инвестиционных проектов в области информационных технологий обсуждается не рост выручки, а снижение затрат</a:t>
            </a:r>
          </a:p>
          <a:p>
            <a:endParaRPr lang="ru-RU" sz="1400" dirty="0"/>
          </a:p>
          <a:p>
            <a:r>
              <a:rPr lang="ru-RU" sz="1400" dirty="0" smtClean="0"/>
              <a:t>В любом случае речь идет о повышении эффективности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250C-2866-4F8D-88B5-E8A75A2D69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2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F12C-5678-4341-B883-3FBB7407E989}" type="datetime1">
              <a:rPr lang="en-US" smtClean="0"/>
              <a:t>01-Jul-13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57C1-CBB6-4F91-A05A-FFA763F30A26}" type="datetime1">
              <a:rPr lang="en-US" smtClean="0"/>
              <a:t>01-Jul-13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3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CD32-A3FD-4673-ADEB-4DCFDDFF09EC}" type="datetime1">
              <a:rPr lang="en-US" smtClean="0"/>
              <a:t>01-Jul-13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789C-C371-4A88-9D66-C9249C1C3F19}" type="datetime1">
              <a:rPr lang="en-US" smtClean="0"/>
              <a:t>01-Jul-13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A052-FEFC-4184-84BF-EA120D3A613A}" type="datetime1">
              <a:rPr lang="en-US" smtClean="0"/>
              <a:t>01-Jul-13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19400" y="6492875"/>
            <a:ext cx="2311400" cy="365125"/>
          </a:xfrm>
        </p:spPr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772400" y="67056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04CC-86F0-4334-A753-FCFAC28C4A54}" type="datetime1">
              <a:rPr lang="en-US" smtClean="0"/>
              <a:t>01-Jul-13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BB64-AD72-41A4-9903-45747EBFC3D6}" type="datetime1">
              <a:rPr lang="en-US" smtClean="0"/>
              <a:t>01-Jul-13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5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1054-D990-458A-9236-EFC0E88382A2}" type="datetime1">
              <a:rPr lang="en-US" smtClean="0"/>
              <a:t>01-Jul-13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BB2E-4B64-4296-A871-B804042CA6D8}" type="datetime1">
              <a:rPr lang="en-US" smtClean="0"/>
              <a:t>01-Jul-13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32133-CAFB-4079-B78F-897EE3E66E82}" type="datetime1">
              <a:rPr lang="en-US" smtClean="0"/>
              <a:t>01-Jul-13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0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D712-AF31-4B95-AEE3-A8B9C281E34A}" type="datetime1">
              <a:rPr lang="en-US" smtClean="0"/>
              <a:t>01-Jul-13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8BBB-B831-4D96-9879-A2025E5C6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Оценка инвестиционной привлекательности внедрения ИТ продуктов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Конференция: «Решения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бизнеса: нефть, газ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энергетика»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r>
              <a:rPr lang="en-US" sz="1800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Zubarev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904999"/>
            <a:ext cx="9029700" cy="838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Сокращение затрат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внедрения ИТ проектов возможно в трех основных областях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445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895600"/>
            <a:ext cx="3047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Высвобождение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рабочего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времени: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производительности рабочего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документооборота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2897326"/>
            <a:ext cx="335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Избежание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потенциальных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рисков: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устаревание ПО собственной разработки и/или уход разработчиков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прекращение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используемой версии ПО внешним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производителем,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исключение ошибок, связанных с «человеческим фактором», то есть оплошностей оператора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897326"/>
            <a:ext cx="32633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Стандартизация: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общих затрат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и дублирование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другими смежными версиями программного обеспечения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2514600"/>
            <a:ext cx="9029700" cy="350520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существует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текущая/предстоящая/потенциальная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которая приносит/принесет/может принести столько-то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затрат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стандартные/настраиваемые/уникальные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этой проблемы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совокупная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внедрения предлагаемого решения составляет столько-то, что позволит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сэкономить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такую-то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сумму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4025" y="1295400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Грамотное начало запроса на финансирование ИТ проекта должно содержать три заявления: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2057400"/>
            <a:ext cx="90297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Сравнительный анализ: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приобретения и локализации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решения поставленной задачи и, возможно, смежных задач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поддержания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Надежности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возможной продолжительности использования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возможных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провайдеров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очень дешевый холодильник,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который требует огромных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периодической замены хладагента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разморозки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дорогой,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потребляющий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гораздо меньше энергии и с длительным сроком эксплуатации без дополнительного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обслуживания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Купив первый, вроде бы вначале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сэкономили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потом вложили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обслуживание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разы больше.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10969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Приложение 1: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TCO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Совокупная стоимость владения)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ight Arrow 27"/>
          <p:cNvSpPr/>
          <p:nvPr/>
        </p:nvSpPr>
        <p:spPr>
          <a:xfrm>
            <a:off x="7587708" y="4052024"/>
            <a:ext cx="2089692" cy="211068"/>
          </a:xfrm>
          <a:prstGeom prst="right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191000" y="4465602"/>
            <a:ext cx="3048000" cy="211068"/>
          </a:xfrm>
          <a:prstGeom prst="right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276600" y="3612356"/>
            <a:ext cx="3962400" cy="211068"/>
          </a:xfrm>
          <a:prstGeom prst="right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909041" y="4434646"/>
            <a:ext cx="1977159" cy="211068"/>
          </a:xfrm>
          <a:prstGeom prst="right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2950" y="3612356"/>
            <a:ext cx="2228850" cy="211068"/>
          </a:xfrm>
          <a:prstGeom prst="right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828800"/>
            <a:ext cx="902970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Представим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эстафету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легкой атлетике. Бегун не может начать соревнование, пока не получит эстафетной палочки от своего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предшественника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проекте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эстафета с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элементами многоборья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Для начала какого-то этапа нужно завершение ряда предыдущих, но не обязательно всех. К примеру, пловцу нужно, чтобы эстафету ему передал стрелок, при этом фехтовальщику эстафету передает бегун, а наездник может начать свой путь только после передачи эстафеты от двух последних.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Смысл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критического пути – рассчитать оптимальное время и усилия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преодоление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первоначальных препятствий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чтобы последний участник эстафеты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«эстафетные палочки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одновременно и завершил путь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максимально эффективно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процессе управления проектом, 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изначально в запросе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средств на его реализацию, важно понимать местонахождение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критических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точек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(на рисунке – вертикальные линии)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его выполнения. В зависимости от размера проекта и грамотности людей, принимающих решение, средства должны выделяться именно для достижения этих критических точек, а не на все сразу.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838200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Приложение 2: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Критический путь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03" y="3676360"/>
            <a:ext cx="709612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14699"/>
            <a:ext cx="70961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75824"/>
            <a:ext cx="1038224" cy="103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04412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3207254"/>
            <a:ext cx="9382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124200" y="3207254"/>
            <a:ext cx="0" cy="823912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4079730"/>
            <a:ext cx="0" cy="823912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67600" y="3264404"/>
            <a:ext cx="0" cy="1639238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245600" y="3290024"/>
            <a:ext cx="0" cy="1639238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24097" y="4128224"/>
            <a:ext cx="0" cy="823912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7850" y="3200400"/>
            <a:ext cx="0" cy="823912"/>
          </a:xfrm>
          <a:prstGeom prst="line">
            <a:avLst/>
          </a:prstGeom>
          <a:ln w="31750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1325562"/>
            <a:ext cx="8915400" cy="3627438"/>
          </a:xfrm>
        </p:spPr>
        <p:txBody>
          <a:bodyPr>
            <a:no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Ваши вопросы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сейчас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13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8" y="5029200"/>
            <a:ext cx="1261872" cy="1261872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2341773">
            <a:off x="4876587" y="4714110"/>
            <a:ext cx="533400" cy="914400"/>
          </a:xfrm>
          <a:prstGeom prst="down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206568">
            <a:off x="7998455" y="4735962"/>
            <a:ext cx="533400" cy="914400"/>
          </a:xfrm>
          <a:prstGeom prst="downArrow">
            <a:avLst/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9029700" cy="419100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Варианты инвестиций в Информационные Технологии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Стереотипы отношения к ИТ проектам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вопросы (уровень первый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Вопросы следующих уровней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Стадии подготовки проекта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Привлекательность проекта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Запрос на финансирование для проекта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TCO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Совокупная стоимость владения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Критический путь проекта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445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2057401"/>
            <a:ext cx="9029700" cy="3581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Инвестициями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ИТ сферу  обычно считаются и смешиваются между собою три основных варианта: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инвестиции производственной/торговой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компании в автоматизацию и/или оптимизацию своей деятельности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 компании в продукты, позволяющие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самой компании увеличить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производительность за счет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рабочей среды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акции ИТ компаний с целью заработать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котировок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речь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идет только о первом варианте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10207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Варианты инвестиций в Информационные Технологии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676401"/>
            <a:ext cx="9029700" cy="3581399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области информационных технологий в большинстве случаев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считаются не поддающимися оценке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точки зрения классических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отличие от традиционных инвестиций, данный вид проектов одновременно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наименее понятным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наиболее подозрительным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лиц, принимающих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10207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Стереотипы отношения к ИТ проектам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752600"/>
            <a:ext cx="25527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наличии доказанной временем и действиями репутации ответ на этот вопрос может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состоять просто из цифры 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противном случае последуют вопросы второго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90600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вопросы (уровень первый)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4"/>
          <p:cNvSpPr>
            <a:spLocks noGrp="1"/>
          </p:cNvSpPr>
          <p:nvPr>
            <p:ph sz="half" idx="1"/>
          </p:nvPr>
        </p:nvSpPr>
        <p:spPr>
          <a:xfrm>
            <a:off x="3543301" y="1752599"/>
            <a:ext cx="3009899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что?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Очень часто сотрудники ИТ для поддержания обоснованности своей аргументации используют два вида действий под названиями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Paste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”…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источников тоже два: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техническая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документация программного обеспечения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предыдущий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запрос, который окончился положительным решением.</a:t>
            </a:r>
          </a:p>
        </p:txBody>
      </p:sp>
      <p:sp>
        <p:nvSpPr>
          <p:cNvPr id="11" name="Subtitle 4"/>
          <p:cNvSpPr>
            <a:spLocks noGrp="1"/>
          </p:cNvSpPr>
          <p:nvPr>
            <p:ph sz="half" idx="1"/>
          </p:nvPr>
        </p:nvSpPr>
        <p:spPr>
          <a:xfrm>
            <a:off x="7239000" y="1752599"/>
            <a:ext cx="2286000" cy="3505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я с этого буду иметь</a:t>
            </a:r>
            <a:r>
              <a:rPr lang="ru-RU" sz="2000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Самый важный вопрос, ответом на который будет все дальнейшее изложение…</a:t>
            </a:r>
            <a:endParaRPr lang="ru-RU" sz="1600" dirty="0">
              <a:solidFill>
                <a:srgbClr val="6464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2255519" y="2591262"/>
            <a:ext cx="1737360" cy="457200"/>
          </a:xfrm>
          <a:prstGeom prst="triangle">
            <a:avLst/>
          </a:prstGeom>
          <a:solidFill>
            <a:srgbClr val="64646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89320" y="2545080"/>
            <a:ext cx="1737360" cy="457200"/>
          </a:xfrm>
          <a:prstGeom prst="triangle">
            <a:avLst/>
          </a:prstGeom>
          <a:solidFill>
            <a:srgbClr val="64646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828801"/>
            <a:ext cx="4375150" cy="3962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Обычно: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версии SQL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2005, SQL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обеспечивает интеграцию с компонентами CLR платформы .NET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Это означает, что хранимые процедуры, триггеры, определяемые пользователем типы, определяемые пользователем функции, определяемые пользователем статистические функции и возвращающие табличные значение потоковые функции теперь могут разрабатываться с использованием любого языка .NET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включая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.NET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C#»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638800" y="2286001"/>
            <a:ext cx="3771900" cy="2971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Более верно: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Внедрив </a:t>
            </a:r>
            <a:r>
              <a:rPr lang="ru-RU" sz="2400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новый продукт,  мы сможем под нашу базу данных без особых проблем программировать еще на нескольких </a:t>
            </a:r>
            <a:r>
              <a:rPr lang="ru-RU" sz="2400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языках, что позволит повысить эффективность работы с БД</a:t>
            </a:r>
            <a:endParaRPr lang="en-US" sz="2400" dirty="0">
              <a:solidFill>
                <a:srgbClr val="64646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445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что?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4312920" y="3307080"/>
            <a:ext cx="1737360" cy="457200"/>
          </a:xfrm>
          <a:prstGeom prst="triangle">
            <a:avLst/>
          </a:prstGeom>
          <a:solidFill>
            <a:srgbClr val="64646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3352800"/>
            <a:ext cx="9029700" cy="2819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мне нужно тратить на это деньги?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именно на этот продукт?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именно столько?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именно сейчас?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prodest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(кому выгодно)?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8683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Вопросы следующих уровней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70364" y="19812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что???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868362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 подготовки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52400" y="1514356"/>
            <a:ext cx="1981200" cy="914400"/>
          </a:xfrm>
          <a:prstGeom prst="chevron">
            <a:avLst>
              <a:gd name="adj" fmla="val 18740"/>
            </a:avLst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Появление идеи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2057400" y="1514356"/>
            <a:ext cx="1981200" cy="914400"/>
          </a:xfrm>
          <a:prstGeom prst="chevron">
            <a:avLst>
              <a:gd name="adj" fmla="val 18740"/>
            </a:avLst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Наброски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962400" y="1514356"/>
            <a:ext cx="1981200" cy="914400"/>
          </a:xfrm>
          <a:prstGeom prst="chevron">
            <a:avLst>
              <a:gd name="adj" fmla="val 18740"/>
            </a:avLst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Эскизы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5867400" y="1514356"/>
            <a:ext cx="1981200" cy="914400"/>
          </a:xfrm>
          <a:prstGeom prst="chevron">
            <a:avLst>
              <a:gd name="adj" fmla="val 18740"/>
            </a:avLst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Прототипы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7772400" y="1514356"/>
            <a:ext cx="1981200" cy="914400"/>
          </a:xfrm>
          <a:prstGeom prst="chevron">
            <a:avLst>
              <a:gd name="adj" fmla="val 18740"/>
            </a:avLst>
          </a:prstGeom>
          <a:solidFill>
            <a:srgbClr val="6464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«Картина маслом»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624078"/>
            <a:ext cx="1828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Обозначена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Собирается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консилиум из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заинтересованных управленцев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обсуждения рождается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Назначается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ответственный за проработку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идеи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1" y="2624078"/>
            <a:ext cx="1752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Идея прорабатывается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без отрыва от производства»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Оцениваются необходимые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3968" y="5791200"/>
            <a:ext cx="948343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обычно представляются в трех видах: деньги, люди и время. Следует особо отметить, что все они взаимно конвертируемы... То есть человеческие ресурсы в зависимости от их качества и времени, которое они задействованы, могут стоить соответствующих денег... Размеры денежных ресурсов могут зависеть от времени, на которое они привлекаются и так далее...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33800" y="2624078"/>
            <a:ext cx="198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Первые варианты перехода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Ресурсы,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выходящие за пределы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Появляется запрос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привлечение дополнительных средств, на инвестиции.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Сравнительный анализ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продуктов разных производителей с точки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зрения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TCO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Совокупной стоимости владения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1200" y="2624078"/>
            <a:ext cx="198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абочие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макеты конечного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продукта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ресурсов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результата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Необходимо понимание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степени уверенности в каждом из дальнейших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шагов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Критического пути</a:t>
            </a:r>
          </a:p>
          <a:p>
            <a:pPr marL="176213" indent="-176213">
              <a:buFont typeface="Arial" pitchFamily="34" charset="0"/>
              <a:buChar char="•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6200" y="2624078"/>
            <a:ext cx="20735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Относительно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окончательный вариант реализации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Запрашивать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ресурсы имеет смысл только на тот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объем работ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который достаточно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очевиден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бщий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необходимых ресурсов должен также быть озвучен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указанием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степени неопределенности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906000" cy="677108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4646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Zubarev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Consulting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297180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экспертиза и консультации по вопросам экономики, финансов,</a:t>
            </a:r>
            <a:r>
              <a:rPr lang="en-US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 и налогообложения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76205"/>
            <a:ext cx="577850" cy="52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65190" y="6477000"/>
            <a:ext cx="125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smtClean="0">
                <a:solidFill>
                  <a:srgbClr val="646464"/>
                </a:solidFill>
                <a:latin typeface="Times New Roman" pitchFamily="18" charset="0"/>
                <a:cs typeface="Times New Roman" pitchFamily="18" charset="0"/>
              </a:rPr>
              <a:t>ubarev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.ru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77850" y="6477000"/>
            <a:ext cx="8667750" cy="0"/>
          </a:xfrm>
          <a:prstGeom prst="line">
            <a:avLst/>
          </a:prstGeom>
          <a:ln w="3175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495300" y="1904999"/>
            <a:ext cx="9029700" cy="4419601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Привлекательность проекта является функцией с переменными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затратами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ресурсов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зависящим от них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64646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эффективности чего-либо возможно лишь двумя способами: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рост отдачи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и/или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сокращение потребления ресурсов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Простейший принцип КПД. Рост в данном случае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возможен,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 маловероятен...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57943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Привлекательность проекта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8BBB-B831-4D96-9879-A2025E5C66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ubare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zubarev</Template>
  <TotalTime>1270</TotalTime>
  <Words>2161</Words>
  <Application>Microsoft Office PowerPoint</Application>
  <PresentationFormat>A4 Paper (210x297 mm)</PresentationFormat>
  <Paragraphs>266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zubarev</vt:lpstr>
      <vt:lpstr>Оценка инвестиционной привлекательности внедрения ИТ продуктов</vt:lpstr>
      <vt:lpstr>Содержание</vt:lpstr>
      <vt:lpstr>Варианты инвестиций в Информационные Технологии</vt:lpstr>
      <vt:lpstr>Стереотипы отношения к ИТ проектам</vt:lpstr>
      <vt:lpstr>Основные вопросы (уровень первый)</vt:lpstr>
      <vt:lpstr>На что?</vt:lpstr>
      <vt:lpstr>Вопросы следующих уровней </vt:lpstr>
      <vt:lpstr>Стадии подготовки проекта</vt:lpstr>
      <vt:lpstr>Привлекательность проекта</vt:lpstr>
      <vt:lpstr>Эффективность</vt:lpstr>
      <vt:lpstr>Грамотное начало запроса на финансирование ИТ проекта должно содержать три заявления:</vt:lpstr>
      <vt:lpstr>Приложение 1: TCO (Совокупная стоимость владения)</vt:lpstr>
      <vt:lpstr>Приложение 2: Критический путь проекта</vt:lpstr>
      <vt:lpstr>Спасибо за внимание!  Ваши вопросы сейчас и после…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инвестиционной привлекательности внедрения ИТ продуктов</dc:title>
  <dc:creator>kirill</dc:creator>
  <cp:lastModifiedBy>kirill</cp:lastModifiedBy>
  <cp:revision>64</cp:revision>
  <cp:lastPrinted>2013-05-31T19:18:04Z</cp:lastPrinted>
  <dcterms:created xsi:type="dcterms:W3CDTF">2013-05-31T10:19:35Z</dcterms:created>
  <dcterms:modified xsi:type="dcterms:W3CDTF">2013-07-01T19:00:54Z</dcterms:modified>
</cp:coreProperties>
</file>